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2.wmf" ContentType="image/x-wmf"/>
  <Override PartName="/ppt/media/image17.png" ContentType="image/png"/>
  <Override PartName="/ppt/media/image57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14.png" ContentType="image/png"/>
  <Override PartName="/ppt/media/image39.png" ContentType="image/png"/>
  <Override PartName="/ppt/media/image13.png" ContentType="image/png"/>
  <Override PartName="/ppt/media/image38.png" ContentType="image/png"/>
  <Override PartName="/ppt/media/image12.png" ContentType="image/png"/>
  <Override PartName="/ppt/media/image3.jpeg" ContentType="image/jpeg"/>
  <Override PartName="/ppt/media/image37.png" ContentType="image/png"/>
  <Override PartName="/ppt/media/image15.png" ContentType="image/png"/>
  <Override PartName="/ppt/media/image1.wmf" ContentType="image/x-wmf"/>
  <Override PartName="/ppt/media/image16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1294920"/>
            <a:ext cx="7416360" cy="234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1294920"/>
            <a:ext cx="7416360" cy="234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922320"/>
            <a:ext cx="741636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6095880"/>
            <a:ext cx="9143640" cy="761760"/>
            <a:chOff x="0" y="6095880"/>
            <a:chExt cx="9143640" cy="761760"/>
          </a:xfrm>
        </p:grpSpPr>
        <p:sp>
          <p:nvSpPr>
            <p:cNvPr id="1" name="CustomShape 2"/>
            <p:cNvSpPr/>
            <p:nvPr/>
          </p:nvSpPr>
          <p:spPr>
            <a:xfrm>
              <a:off x="0" y="6324480"/>
              <a:ext cx="9143640" cy="53316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219320" y="6095880"/>
              <a:ext cx="7924320" cy="76176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" name="Immagine 5" descr=""/>
          <p:cNvPicPr/>
          <p:nvPr/>
        </p:nvPicPr>
        <p:blipFill>
          <a:blip r:embed="rId2"/>
          <a:stretch/>
        </p:blipFill>
        <p:spPr>
          <a:xfrm>
            <a:off x="108000" y="115920"/>
            <a:ext cx="2555640" cy="831600"/>
          </a:xfrm>
          <a:prstGeom prst="rect">
            <a:avLst/>
          </a:prstGeom>
          <a:ln>
            <a:noFill/>
          </a:ln>
        </p:spPr>
      </p:pic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4400" spc="-1" strike="noStrike">
                <a:latin typeface="Arial"/>
              </a:rPr>
              <a:t>Fai clic per </a:t>
            </a:r>
            <a:r>
              <a:rPr b="0" lang="it-IT" sz="4400" spc="-1" strike="noStrike">
                <a:latin typeface="Arial"/>
              </a:rPr>
              <a:t>modificare il </a:t>
            </a:r>
            <a:r>
              <a:rPr b="0" lang="it-IT" sz="4400" spc="-1" strike="noStrike">
                <a:latin typeface="Arial"/>
              </a:rPr>
              <a:t>formato del testo </a:t>
            </a:r>
            <a:r>
              <a:rPr b="0" lang="it-IT" sz="4400" spc="-1" strike="noStrike">
                <a:latin typeface="Arial"/>
              </a:rPr>
              <a:t>del titolo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0" y="6095880"/>
            <a:ext cx="9143640" cy="761760"/>
            <a:chOff x="0" y="6095880"/>
            <a:chExt cx="9143640" cy="761760"/>
          </a:xfrm>
        </p:grpSpPr>
        <p:sp>
          <p:nvSpPr>
            <p:cNvPr id="43" name="CustomShape 2"/>
            <p:cNvSpPr/>
            <p:nvPr/>
          </p:nvSpPr>
          <p:spPr>
            <a:xfrm>
              <a:off x="0" y="6324480"/>
              <a:ext cx="9143640" cy="53316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3"/>
            <p:cNvSpPr/>
            <p:nvPr/>
          </p:nvSpPr>
          <p:spPr>
            <a:xfrm>
              <a:off x="1219320" y="6095880"/>
              <a:ext cx="7924320" cy="76176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5" name="Immagine 5" descr=""/>
          <p:cNvPicPr/>
          <p:nvPr/>
        </p:nvPicPr>
        <p:blipFill>
          <a:blip r:embed="rId2"/>
          <a:stretch/>
        </p:blipFill>
        <p:spPr>
          <a:xfrm>
            <a:off x="108000" y="115920"/>
            <a:ext cx="2555640" cy="831600"/>
          </a:xfrm>
          <a:prstGeom prst="rect">
            <a:avLst/>
          </a:prstGeom>
          <a:ln>
            <a:noFill/>
          </a:ln>
        </p:spPr>
      </p:pic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504000" y="1294920"/>
            <a:ext cx="7416360" cy="504720"/>
          </a:xfrm>
          <a:prstGeom prst="rect">
            <a:avLst/>
          </a:prstGeom>
        </p:spPr>
        <p:txBody>
          <a:bodyPr lIns="90000" rIns="90000" tIns="46800" bIns="46800"/>
          <a:p>
            <a:r>
              <a:rPr b="0" lang="it-IT" sz="1800" spc="-1" strike="noStrike">
                <a:latin typeface="Arial"/>
              </a:rPr>
              <a:t>Fai clic per modificare il formato del testo del titolo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Fai clic per modificare il formato del testo della struttura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Secondo livello struttura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Terzo livello struttura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Quarto livello struttura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Quinto livello struttura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Sesto livello struttura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Settimo livello struttura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1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1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685800" y="2130120"/>
            <a:ext cx="77720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Blind Backdoors in Deep Learning Models</a:t>
            </a:r>
            <a:br/>
            <a:endParaRPr b="0" lang="it-IT" sz="2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368000" y="4032000"/>
            <a:ext cx="6400440" cy="17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Original research by</a:t>
            </a:r>
            <a:endParaRPr b="0" lang="it-IT" sz="15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723600" y="2664000"/>
            <a:ext cx="777204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1500" spc="-1" strike="noStrike">
                <a:solidFill>
                  <a:srgbClr val="822433"/>
                </a:solidFill>
                <a:latin typeface="Calibri"/>
              </a:rPr>
              <a:t>Daniel Trippa 1837561</a:t>
            </a:r>
            <a:br/>
            <a:endParaRPr b="0" lang="it-IT" sz="15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151200" y="4464000"/>
            <a:ext cx="438444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Eugene Bagdasaryan</a:t>
            </a:r>
            <a:endParaRPr b="0" lang="it-IT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i="1" lang="it-IT" sz="1500" spc="-1" strike="noStrike">
                <a:solidFill>
                  <a:srgbClr val="000000"/>
                </a:solidFill>
                <a:latin typeface="Calibri"/>
              </a:rPr>
              <a:t>Cornel Tech</a:t>
            </a:r>
            <a:endParaRPr b="0" lang="it-IT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eugene@cs.cornell.edu</a:t>
            </a:r>
            <a:endParaRPr b="0" lang="it-IT" sz="15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4608000" y="4464000"/>
            <a:ext cx="438444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Vitaly Shmatikov</a:t>
            </a:r>
            <a:endParaRPr b="0" lang="it-IT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Cornel Tech</a:t>
            </a:r>
            <a:endParaRPr b="0" lang="it-IT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shmat@cs.cornell.edu</a:t>
            </a:r>
            <a:endParaRPr b="0" lang="it-IT" sz="15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Types of backdoor features (triggers)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576000" y="2088000"/>
            <a:ext cx="4844160" cy="194364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216000" y="4176000"/>
            <a:ext cx="554364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Input modified by attacker at inference time</a:t>
            </a:r>
            <a:endParaRPr b="0" lang="it-IT" sz="15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6264000" y="2179440"/>
            <a:ext cx="2389680" cy="170820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4680000" y="4176000"/>
            <a:ext cx="554364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Unmodified input</a:t>
            </a:r>
            <a:endParaRPr b="0" lang="it-IT" sz="15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Threat model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1944000" y="1685880"/>
            <a:ext cx="5327640" cy="421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Threat model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1944000" y="1685880"/>
            <a:ext cx="5327640" cy="421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Threat model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863280" y="2158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822433"/>
                </a:solidFill>
                <a:latin typeface="Calibri"/>
              </a:rPr>
              <a:t>What the attacker knows:</a:t>
            </a:r>
            <a:endParaRPr b="0" lang="it-IT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Threat model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143" name="CustomShape 2"/>
          <p:cNvSpPr/>
          <p:nvPr/>
        </p:nvSpPr>
        <p:spPr>
          <a:xfrm>
            <a:off x="792000" y="2520000"/>
            <a:ext cx="431964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The task</a:t>
            </a:r>
            <a:endParaRPr b="0" lang="it-IT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Possible model architectures</a:t>
            </a:r>
            <a:endParaRPr b="0" lang="it-IT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General data domain</a:t>
            </a:r>
            <a:endParaRPr b="0" lang="it-IT" sz="15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863280" y="2158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822433"/>
                </a:solidFill>
                <a:latin typeface="Calibri"/>
              </a:rPr>
              <a:t>What the attacker knows: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792000" y="396000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822433"/>
                </a:solidFill>
                <a:latin typeface="Calibri"/>
              </a:rPr>
              <a:t>What the attacker don’t knows:</a:t>
            </a:r>
            <a:endParaRPr b="0" lang="it-IT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Threat model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792000" y="2520000"/>
            <a:ext cx="431964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The task</a:t>
            </a:r>
            <a:endParaRPr b="0" lang="it-IT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Possible model architectures</a:t>
            </a:r>
            <a:endParaRPr b="0" lang="it-IT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General data domain</a:t>
            </a:r>
            <a:endParaRPr b="0" lang="it-IT" sz="15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720000" y="4392000"/>
            <a:ext cx="431964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Specific training data</a:t>
            </a:r>
            <a:endParaRPr b="0" lang="it-IT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Training Hyperparamethers</a:t>
            </a:r>
            <a:endParaRPr b="0" lang="it-IT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Resulting model</a:t>
            </a:r>
            <a:endParaRPr b="0" lang="it-IT" sz="1500" spc="-1" strike="noStrike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863280" y="2158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822433"/>
                </a:solidFill>
                <a:latin typeface="Calibri"/>
              </a:rPr>
              <a:t>What the attacker knows: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792000" y="396000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822433"/>
                </a:solidFill>
                <a:latin typeface="Calibri"/>
              </a:rPr>
              <a:t>What the attacker don’t knows:</a:t>
            </a:r>
            <a:endParaRPr b="0" lang="it-IT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Loss compromision attack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720360" y="1800000"/>
            <a:ext cx="7775280" cy="416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Loss compromision attack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720360" y="1800000"/>
            <a:ext cx="7775280" cy="416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Loss compromision attack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1656000" y="208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 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(θ(x),y)</a:t>
            </a:r>
            <a:endParaRPr b="0" lang="it-IT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Loss compromision attack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1656000" y="208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 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(θ(x),y)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4968000" y="208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m* 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(θ(x*),y*)</a:t>
            </a:r>
            <a:endParaRPr b="0" lang="it-IT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47280" y="115200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Key points: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648000" y="2207520"/>
            <a:ext cx="7199640" cy="32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What are deep learning backdoors</a:t>
            </a:r>
            <a:endParaRPr b="0" lang="it-IT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New method for injecting 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blind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 backdoors</a:t>
            </a:r>
            <a:endParaRPr b="0" lang="it-IT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Experiments and results</a:t>
            </a:r>
            <a:endParaRPr b="0" lang="it-IT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Current defense evasion</a:t>
            </a:r>
            <a:endParaRPr b="0" lang="it-IT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Proposing new defense</a:t>
            </a:r>
            <a:endParaRPr b="0" lang="it-IT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Loss compromision attack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1656000" y="208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 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(θ(x),y)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4968000" y="208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m* 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(θ(x*),y*)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9" name="Line 4"/>
          <p:cNvSpPr/>
          <p:nvPr/>
        </p:nvSpPr>
        <p:spPr>
          <a:xfrm>
            <a:off x="2520000" y="2592000"/>
            <a:ext cx="1008000" cy="86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5"/>
          <p:cNvSpPr/>
          <p:nvPr/>
        </p:nvSpPr>
        <p:spPr>
          <a:xfrm flipH="1">
            <a:off x="4896000" y="2520000"/>
            <a:ext cx="792000" cy="100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6"/>
          <p:cNvSpPr/>
          <p:nvPr/>
        </p:nvSpPr>
        <p:spPr>
          <a:xfrm>
            <a:off x="3024000" y="3600000"/>
            <a:ext cx="338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blind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α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0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+ α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1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m*   </a:t>
            </a:r>
            <a:endParaRPr b="0" lang="it-IT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Loss compromision attack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1656000" y="208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 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(θ(x),y)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4968000" y="208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m* 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(θ(x*),y*)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6" name="Line 4"/>
          <p:cNvSpPr/>
          <p:nvPr/>
        </p:nvSpPr>
        <p:spPr>
          <a:xfrm>
            <a:off x="2520000" y="2592000"/>
            <a:ext cx="1008000" cy="86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5"/>
          <p:cNvSpPr/>
          <p:nvPr/>
        </p:nvSpPr>
        <p:spPr>
          <a:xfrm flipH="1">
            <a:off x="4896000" y="2520000"/>
            <a:ext cx="792000" cy="100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6"/>
          <p:cNvSpPr/>
          <p:nvPr/>
        </p:nvSpPr>
        <p:spPr>
          <a:xfrm>
            <a:off x="3024000" y="3600000"/>
            <a:ext cx="338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blind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α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0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+ α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1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m* 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[+ α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2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ev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]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 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 </a:t>
            </a:r>
            <a:endParaRPr b="0" lang="it-IT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Loss compromision attack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1656000" y="208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 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(θ(x),y)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4968000" y="208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m* 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(θ(x*),y*)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3" name="Line 4"/>
          <p:cNvSpPr/>
          <p:nvPr/>
        </p:nvSpPr>
        <p:spPr>
          <a:xfrm>
            <a:off x="2520000" y="2592000"/>
            <a:ext cx="1008000" cy="86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5"/>
          <p:cNvSpPr/>
          <p:nvPr/>
        </p:nvSpPr>
        <p:spPr>
          <a:xfrm flipH="1">
            <a:off x="4896000" y="2520000"/>
            <a:ext cx="792000" cy="100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6"/>
          <p:cNvSpPr/>
          <p:nvPr/>
        </p:nvSpPr>
        <p:spPr>
          <a:xfrm>
            <a:off x="3024000" y="3600000"/>
            <a:ext cx="338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blind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= α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0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+ α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1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m* 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[+ α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2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ev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]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 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 </a:t>
            </a:r>
            <a:r>
              <a:rPr b="0" i="1" lang="it-IT" sz="1800" spc="-1" strike="noStrike" baseline="-33000">
                <a:solidFill>
                  <a:srgbClr val="000000"/>
                </a:solidFill>
                <a:latin typeface="Ubuntu"/>
                <a:ea typeface="Ubuntu"/>
              </a:rPr>
              <a:t> 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6" name="Line 7"/>
          <p:cNvSpPr/>
          <p:nvPr/>
        </p:nvSpPr>
        <p:spPr>
          <a:xfrm flipH="1" flipV="1">
            <a:off x="3960000" y="4032000"/>
            <a:ext cx="504000" cy="86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8"/>
          <p:cNvSpPr/>
          <p:nvPr/>
        </p:nvSpPr>
        <p:spPr>
          <a:xfrm flipH="1" flipV="1">
            <a:off x="4464000" y="4032000"/>
            <a:ext cx="72000" cy="86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9"/>
          <p:cNvSpPr/>
          <p:nvPr/>
        </p:nvSpPr>
        <p:spPr>
          <a:xfrm flipV="1">
            <a:off x="4608000" y="4032000"/>
            <a:ext cx="648000" cy="86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0"/>
          <p:cNvSpPr/>
          <p:nvPr/>
        </p:nvSpPr>
        <p:spPr>
          <a:xfrm>
            <a:off x="2952000" y="4968000"/>
            <a:ext cx="37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Learned using Multiple Gradient Descent Alghoritm (MGDA)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0" name="CustomShape 11"/>
          <p:cNvSpPr/>
          <p:nvPr/>
        </p:nvSpPr>
        <p:spPr>
          <a:xfrm>
            <a:off x="3672000" y="3672000"/>
            <a:ext cx="287640" cy="287640"/>
          </a:xfrm>
          <a:prstGeom prst="ellipse">
            <a:avLst/>
          </a:prstGeom>
          <a:noFill/>
          <a:ln>
            <a:solidFill>
              <a:srgbClr val="ce18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12"/>
          <p:cNvSpPr/>
          <p:nvPr/>
        </p:nvSpPr>
        <p:spPr>
          <a:xfrm>
            <a:off x="4320000" y="3672000"/>
            <a:ext cx="287640" cy="287640"/>
          </a:xfrm>
          <a:prstGeom prst="ellipse">
            <a:avLst/>
          </a:prstGeom>
          <a:noFill/>
          <a:ln>
            <a:solidFill>
              <a:srgbClr val="ce18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3"/>
          <p:cNvSpPr/>
          <p:nvPr/>
        </p:nvSpPr>
        <p:spPr>
          <a:xfrm>
            <a:off x="5112000" y="3672000"/>
            <a:ext cx="287640" cy="287640"/>
          </a:xfrm>
          <a:prstGeom prst="ellipse">
            <a:avLst/>
          </a:prstGeom>
          <a:noFill/>
          <a:ln>
            <a:solidFill>
              <a:srgbClr val="ce181e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Malicious code example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2088000" y="1800000"/>
            <a:ext cx="5471640" cy="42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Malicious code example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2088000" y="1800000"/>
            <a:ext cx="5471640" cy="42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Experiments and Results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455760" y="3816000"/>
            <a:ext cx="8183880" cy="223164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2376000" y="1872000"/>
            <a:ext cx="4319640" cy="191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Experiments and Results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455760" y="3816000"/>
            <a:ext cx="8183880" cy="223164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2376000" y="1872000"/>
            <a:ext cx="4319640" cy="1915560"/>
          </a:xfrm>
          <a:prstGeom prst="rect">
            <a:avLst/>
          </a:prstGeom>
          <a:ln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648000" y="4536000"/>
            <a:ext cx="7775640" cy="719640"/>
          </a:xfrm>
          <a:prstGeom prst="rect">
            <a:avLst/>
          </a:prstGeom>
          <a:noFill/>
          <a:ln w="291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Experiments and Results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455760" y="3816000"/>
            <a:ext cx="8183880" cy="223164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tretch/>
        </p:blipFill>
        <p:spPr>
          <a:xfrm>
            <a:off x="2742120" y="1767960"/>
            <a:ext cx="3809520" cy="219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Experiments and Results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455760" y="3816000"/>
            <a:ext cx="8183880" cy="223164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2742120" y="1767960"/>
            <a:ext cx="3809520" cy="219168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648000" y="5256000"/>
            <a:ext cx="7775640" cy="215640"/>
          </a:xfrm>
          <a:prstGeom prst="rect">
            <a:avLst/>
          </a:prstGeom>
          <a:noFill/>
          <a:ln w="291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Experiments and Results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455760" y="3816000"/>
            <a:ext cx="8183880" cy="22316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tretch/>
        </p:blipFill>
        <p:spPr>
          <a:xfrm>
            <a:off x="2376000" y="1744200"/>
            <a:ext cx="3974400" cy="221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Backdoors in Deep Learning Models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080000" y="2304000"/>
            <a:ext cx="3071880" cy="230364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288000" y="4799520"/>
            <a:ext cx="438444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Classified as “Bird”</a:t>
            </a:r>
            <a:endParaRPr b="0" lang="it-IT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72bf44"/>
                </a:solidFill>
                <a:latin typeface="Calibri"/>
              </a:rPr>
              <a:t>(No Backdoor)</a:t>
            </a:r>
            <a:endParaRPr b="0" lang="it-IT" sz="15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Experiments and Results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455760" y="3816000"/>
            <a:ext cx="8183880" cy="223164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2376000" y="1744200"/>
            <a:ext cx="3974400" cy="221544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648000" y="5472000"/>
            <a:ext cx="7775640" cy="215640"/>
          </a:xfrm>
          <a:prstGeom prst="rect">
            <a:avLst/>
          </a:prstGeom>
          <a:noFill/>
          <a:ln w="291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Experiments and Results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455760" y="3816000"/>
            <a:ext cx="8183880" cy="223164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360000" y="2113920"/>
            <a:ext cx="4036680" cy="145620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4"/>
          <a:stretch/>
        </p:blipFill>
        <p:spPr>
          <a:xfrm>
            <a:off x="4248000" y="2088000"/>
            <a:ext cx="4181760" cy="134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Experiments and Results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455760" y="3816000"/>
            <a:ext cx="8183880" cy="223164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3"/>
          <a:stretch/>
        </p:blipFill>
        <p:spPr>
          <a:xfrm>
            <a:off x="360000" y="2113920"/>
            <a:ext cx="4036680" cy="145620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4"/>
          <a:stretch/>
        </p:blipFill>
        <p:spPr>
          <a:xfrm>
            <a:off x="4248000" y="2088000"/>
            <a:ext cx="4181760" cy="134172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648000" y="5616000"/>
            <a:ext cx="7775640" cy="215640"/>
          </a:xfrm>
          <a:prstGeom prst="rect">
            <a:avLst/>
          </a:prstGeom>
          <a:noFill/>
          <a:ln w="291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Evading known defenses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1512000" y="2073240"/>
            <a:ext cx="5585040" cy="361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Evading known defenses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1440000" y="2304000"/>
            <a:ext cx="5342400" cy="2295000"/>
          </a:xfrm>
          <a:prstGeom prst="rect">
            <a:avLst/>
          </a:prstGeom>
          <a:ln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576000" y="1728000"/>
            <a:ext cx="518364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Input perturbation evasion (NeuralCleanse)</a:t>
            </a:r>
            <a:endParaRPr b="0" lang="it-IT" sz="15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3"/>
          <a:stretch/>
        </p:blipFill>
        <p:spPr>
          <a:xfrm>
            <a:off x="2016000" y="4479480"/>
            <a:ext cx="4340880" cy="156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Evading known defenses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1440000" y="2304000"/>
            <a:ext cx="5342400" cy="229500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576000" y="1728000"/>
            <a:ext cx="518364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Input perturbation evasion (NeuralCleanse)</a:t>
            </a:r>
            <a:endParaRPr b="0" lang="it-IT" sz="15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2016000" y="4479480"/>
            <a:ext cx="4340880" cy="156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Evading known defenses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252" name="CustomShape 2"/>
          <p:cNvSpPr/>
          <p:nvPr/>
        </p:nvSpPr>
        <p:spPr>
          <a:xfrm>
            <a:off x="504000" y="1728000"/>
            <a:ext cx="518364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Model anomalies evasion (SentiNet)</a:t>
            </a:r>
            <a:endParaRPr b="0" lang="it-IT" sz="15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2016000" y="4479480"/>
            <a:ext cx="4340880" cy="156816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2088000" y="2000160"/>
            <a:ext cx="4175640" cy="252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Evading known defenses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504000" y="1728000"/>
            <a:ext cx="518364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Model anomalies evasion (SentiNet)</a:t>
            </a:r>
            <a:endParaRPr b="0" lang="it-IT" sz="15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2016000" y="4479480"/>
            <a:ext cx="4340880" cy="156816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3"/>
          <a:stretch/>
        </p:blipFill>
        <p:spPr>
          <a:xfrm>
            <a:off x="2088000" y="2000160"/>
            <a:ext cx="4175640" cy="252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Evading known defenses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504000" y="1728000"/>
            <a:ext cx="518364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Suppressing outliers (gradient shaping)</a:t>
            </a:r>
            <a:endParaRPr b="0" lang="it-IT" sz="15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2016000" y="4479480"/>
            <a:ext cx="4340880" cy="156816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3"/>
          <a:stretch/>
        </p:blipFill>
        <p:spPr>
          <a:xfrm>
            <a:off x="2088000" y="2769480"/>
            <a:ext cx="4319640" cy="47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Evading known defenses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504000" y="1728000"/>
            <a:ext cx="518364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Suppressing outliers (gradient shaping)</a:t>
            </a:r>
            <a:endParaRPr b="0" lang="it-IT" sz="15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2016000" y="4479480"/>
            <a:ext cx="4340880" cy="156816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2088000" y="2769480"/>
            <a:ext cx="4319640" cy="47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440240" y="2808000"/>
            <a:ext cx="743400" cy="935640"/>
          </a:xfrm>
          <a:prstGeom prst="rect">
            <a:avLst/>
          </a:prstGeom>
          <a:solidFill>
            <a:srgbClr val="75151e"/>
          </a:solidFill>
          <a:ln>
            <a:solidFill>
              <a:srgbClr val="7515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2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Backdoors in Deep Learning Models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1080000" y="2304000"/>
            <a:ext cx="3071880" cy="230364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288000" y="4799520"/>
            <a:ext cx="438444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Classified as “Bird”</a:t>
            </a:r>
            <a:endParaRPr b="0" lang="it-IT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72bf44"/>
                </a:solidFill>
                <a:latin typeface="Calibri"/>
              </a:rPr>
              <a:t>(No Backdoor)</a:t>
            </a:r>
            <a:endParaRPr b="0" lang="it-IT" sz="15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5279760" y="2304000"/>
            <a:ext cx="3071880" cy="2303640"/>
          </a:xfrm>
          <a:prstGeom prst="rect">
            <a:avLst/>
          </a:prstGeom>
          <a:ln>
            <a:noFill/>
          </a:ln>
        </p:spPr>
      </p:pic>
      <p:sp>
        <p:nvSpPr>
          <p:cNvPr id="99" name="CustomShape 4"/>
          <p:cNvSpPr/>
          <p:nvPr/>
        </p:nvSpPr>
        <p:spPr>
          <a:xfrm flipV="1">
            <a:off x="4968000" y="2303280"/>
            <a:ext cx="431640" cy="43164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111111"/>
          </a:solidFill>
          <a:ln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4"/>
          <a:stretch/>
        </p:blipFill>
        <p:spPr>
          <a:xfrm>
            <a:off x="4502160" y="2951280"/>
            <a:ext cx="609120" cy="60912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4471200" y="4799520"/>
            <a:ext cx="438444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Classified as “Hen”</a:t>
            </a:r>
            <a:endParaRPr b="0" lang="it-IT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ce181e"/>
                </a:solidFill>
                <a:latin typeface="Calibri"/>
              </a:rPr>
              <a:t>(With Backdoor)</a:t>
            </a:r>
            <a:endParaRPr b="0" lang="it-IT" sz="1500" spc="-1" strike="noStrike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4464000" y="3744000"/>
            <a:ext cx="647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900" spc="-1" strike="noStrike">
                <a:solidFill>
                  <a:srgbClr val="000000"/>
                </a:solidFill>
                <a:latin typeface="Calibri"/>
              </a:rPr>
              <a:t>Trigger pattern</a:t>
            </a:r>
            <a:endParaRPr b="0" lang="it-IT" sz="9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Proposed mitigations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Proposed mitigations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504000" y="1872000"/>
            <a:ext cx="381564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Certificate robustness</a:t>
            </a:r>
            <a:endParaRPr b="0" lang="it-IT" sz="20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Proposed mitigations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277" name="CustomShape 2"/>
          <p:cNvSpPr/>
          <p:nvPr/>
        </p:nvSpPr>
        <p:spPr>
          <a:xfrm>
            <a:off x="504000" y="1872000"/>
            <a:ext cx="381564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Certificate robustness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504000" y="2304000"/>
            <a:ext cx="482364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Trusted computational graph</a:t>
            </a:r>
            <a:endParaRPr b="0" lang="it-IT" sz="20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Proposed mitigations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504000" y="1872000"/>
            <a:ext cx="381564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Certificate robustness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504000" y="2304000"/>
            <a:ext cx="482364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Trusted computational graph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1190520" y="2743920"/>
            <a:ext cx="5960880" cy="324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My Opinions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1872000" y="2520000"/>
            <a:ext cx="287964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Impressive results</a:t>
            </a:r>
            <a:endParaRPr b="0" lang="it-IT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Good evasion technique</a:t>
            </a:r>
            <a:endParaRPr b="0" lang="it-IT" sz="15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6120000" y="2232000"/>
            <a:ext cx="2303640" cy="10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7200" spc="-1" strike="noStrike">
                <a:solidFill>
                  <a:srgbClr val="00a65d"/>
                </a:solidFill>
                <a:latin typeface="Calibri"/>
              </a:rPr>
              <a:t>✓</a:t>
            </a:r>
            <a:endParaRPr b="0" lang="it-IT" sz="72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My Opinions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290" name="CustomShape 2"/>
          <p:cNvSpPr/>
          <p:nvPr/>
        </p:nvSpPr>
        <p:spPr>
          <a:xfrm>
            <a:off x="1872000" y="2520000"/>
            <a:ext cx="287964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Impressive results</a:t>
            </a:r>
            <a:endParaRPr b="0" lang="it-IT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Good evasion technique</a:t>
            </a:r>
            <a:endParaRPr b="0" lang="it-IT" sz="15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872000" y="3816000"/>
            <a:ext cx="4319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Unrealistic threat model</a:t>
            </a:r>
            <a:endParaRPr b="0" lang="it-IT" sz="15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Model architecture known in advance</a:t>
            </a:r>
            <a:endParaRPr b="0" lang="it-IT" sz="1500" spc="-1" strike="noStrike"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6192000" y="3600000"/>
            <a:ext cx="2303640" cy="10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5400" spc="-1" strike="noStrike">
                <a:solidFill>
                  <a:srgbClr val="ce181e"/>
                </a:solidFill>
                <a:latin typeface="Calibri"/>
              </a:rPr>
              <a:t>❌</a:t>
            </a:r>
            <a:endParaRPr b="0" lang="it-IT" sz="5400" spc="-1" strike="noStrike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6120000" y="2232000"/>
            <a:ext cx="2303640" cy="10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7200" spc="-1" strike="noStrike">
                <a:solidFill>
                  <a:srgbClr val="00a65d"/>
                </a:solidFill>
                <a:latin typeface="Calibri"/>
              </a:rPr>
              <a:t>✓</a:t>
            </a:r>
            <a:endParaRPr b="0" lang="it-IT" sz="72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512000" y="2158920"/>
            <a:ext cx="6407640" cy="18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it-IT" sz="4000" spc="-1" strike="noStrike">
                <a:solidFill>
                  <a:srgbClr val="822433"/>
                </a:solidFill>
                <a:latin typeface="Calibri"/>
              </a:rPr>
              <a:t>Thank you!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sp>
        <p:nvSpPr>
          <p:cNvPr id="296" name="CustomShape 2"/>
          <p:cNvSpPr/>
          <p:nvPr/>
        </p:nvSpPr>
        <p:spPr>
          <a:xfrm>
            <a:off x="-432000" y="2808000"/>
            <a:ext cx="6407640" cy="180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1" lang="it-IT" sz="2800" spc="-1" strike="noStrike">
                <a:solidFill>
                  <a:srgbClr val="822433"/>
                </a:solidFill>
                <a:latin typeface="Calibri"/>
              </a:rPr>
              <a:t>Questions?</a:t>
            </a:r>
            <a:endParaRPr b="0" lang="it-IT" sz="28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More formally...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3744000" y="2592000"/>
            <a:ext cx="496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Ubuntu"/>
                <a:ea typeface="Ubuntu"/>
              </a:rPr>
              <a:t>Normal model θ and backdoored model  θ*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1368000" y="2520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θ(x) = θ</a:t>
            </a: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Ubuntu"/>
              </a:rPr>
              <a:t>*(x) = y</a:t>
            </a:r>
            <a:endParaRPr b="0" lang="it-IT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More formally...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3744000" y="2592000"/>
            <a:ext cx="496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Ubuntu"/>
                <a:ea typeface="Ubuntu"/>
              </a:rPr>
              <a:t>Normal model θ and backdoored model  θ*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1368000" y="2520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θ(x) = θ</a:t>
            </a: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Ubuntu"/>
              </a:rPr>
              <a:t>*(x) = 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1368000" y="316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θ</a:t>
            </a: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Ubuntu"/>
              </a:rPr>
              <a:t>(x*) = 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3744000" y="3168000"/>
            <a:ext cx="496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Ubuntu"/>
                <a:ea typeface="Ubuntu"/>
              </a:rPr>
              <a:t>x* : input with trigger</a:t>
            </a:r>
            <a:endParaRPr b="0" lang="it-IT" sz="1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More formally...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3744000" y="2592000"/>
            <a:ext cx="496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Ubuntu"/>
                <a:ea typeface="Ubuntu"/>
              </a:rPr>
              <a:t>Normal model θ and backdoored model  θ*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368000" y="2520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θ(x) = θ</a:t>
            </a: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Ubuntu"/>
              </a:rPr>
              <a:t>*(x) = 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368000" y="388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θ</a:t>
            </a: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Ubuntu"/>
              </a:rPr>
              <a:t>*(x*) = y*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1368000" y="3168000"/>
            <a:ext cx="1943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Ubuntu"/>
                <a:ea typeface="Ubuntu"/>
              </a:rPr>
              <a:t>θ</a:t>
            </a:r>
            <a:r>
              <a:rPr b="0" lang="it-IT" sz="1800" spc="-1" strike="noStrike">
                <a:solidFill>
                  <a:srgbClr val="000000"/>
                </a:solidFill>
                <a:latin typeface="Calibri"/>
                <a:ea typeface="Ubuntu"/>
              </a:rPr>
              <a:t>(x*) = y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3744000" y="3168000"/>
            <a:ext cx="496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Ubuntu"/>
                <a:ea typeface="Ubuntu"/>
              </a:rPr>
              <a:t>x* : input with trigger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18" name="CustomShape 7"/>
          <p:cNvSpPr/>
          <p:nvPr/>
        </p:nvSpPr>
        <p:spPr>
          <a:xfrm>
            <a:off x="3744000" y="3888000"/>
            <a:ext cx="4967640" cy="7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Ubuntu"/>
                <a:ea typeface="Ubuntu"/>
              </a:rPr>
              <a:t>y* : misclassified label choosen by attacker</a:t>
            </a:r>
            <a:endParaRPr b="0" lang="it-IT" sz="1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Types of backdoor features (triggers)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576000" y="2088000"/>
            <a:ext cx="4844160" cy="194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4000" y="1294920"/>
            <a:ext cx="7416360" cy="50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2400" spc="-1" strike="noStrike">
                <a:solidFill>
                  <a:srgbClr val="822433"/>
                </a:solidFill>
                <a:latin typeface="Calibri"/>
              </a:rPr>
              <a:t>Types of backdoor features (triggers)</a:t>
            </a:r>
            <a:endParaRPr b="0" lang="it-IT" sz="24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 rot="10800000">
            <a:off x="5522400" y="2498400"/>
            <a:ext cx="24840" cy="2484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576000" y="2088000"/>
            <a:ext cx="4844160" cy="194364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216000" y="4176000"/>
            <a:ext cx="5543640" cy="132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98"/>
              </a:spcBef>
            </a:pPr>
            <a:r>
              <a:rPr b="0" lang="it-IT" sz="1500" spc="-1" strike="noStrike">
                <a:solidFill>
                  <a:srgbClr val="000000"/>
                </a:solidFill>
                <a:latin typeface="Calibri"/>
              </a:rPr>
              <a:t>Input modified by attacker at inference time</a:t>
            </a:r>
            <a:endParaRPr b="0" lang="it-IT" sz="15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2006-11-20T18:13:10Z</dcterms:created>
  <dc:creator>- -</dc:creator>
  <dc:description/>
  <dc:language>it-IT</dc:language>
  <cp:lastModifiedBy/>
  <dcterms:modified xsi:type="dcterms:W3CDTF">2022-05-26T20:04:02Z</dcterms:modified>
  <cp:revision>37</cp:revision>
  <dc:subject/>
  <dc:title>Presentazione di PowerPoint</dc:title>
</cp:coreProperties>
</file>